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362" r:id="rId2"/>
    <p:sldId id="377" r:id="rId3"/>
    <p:sldId id="378" r:id="rId4"/>
    <p:sldId id="371" r:id="rId5"/>
    <p:sldId id="375" r:id="rId6"/>
    <p:sldId id="379" r:id="rId7"/>
    <p:sldId id="363" r:id="rId8"/>
    <p:sldId id="366" r:id="rId9"/>
    <p:sldId id="372" r:id="rId10"/>
  </p:sldIdLst>
  <p:sldSz cx="9144000" cy="6858000" type="letter"/>
  <p:notesSz cx="7010400" cy="9236075"/>
  <p:embeddedFontLst>
    <p:embeddedFont>
      <p:font typeface="Franklin Gothic Medium" pitchFamily="34" charset="0"/>
      <p:regular r:id="rId13"/>
      <p:italic r:id="rId14"/>
    </p:embeddedFont>
    <p:embeddedFont>
      <p:font typeface="Franklin Gothic Book" pitchFamily="34" charset="0"/>
      <p:regular r:id="rId15"/>
      <p: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Wingdings 2" pitchFamily="18" charset="2"/>
      <p:regular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ordon" initials="G" lastIdx="3" clrIdx="0">
    <p:extLst>
      <p:ext uri="{19B8F6BF-5375-455C-9EA6-DF929625EA0E}">
        <p15:presenceInfo xmlns:p15="http://schemas.microsoft.com/office/powerpoint/2012/main" xmlns="" userId="Gord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DFD35"/>
    <a:srgbClr val="000000"/>
    <a:srgbClr val="FF9966"/>
    <a:srgbClr val="99FF66"/>
    <a:srgbClr val="CCFF99"/>
    <a:srgbClr val="00B050"/>
    <a:srgbClr val="002060"/>
    <a:srgbClr val="141055"/>
    <a:srgbClr val="221D60"/>
    <a:srgbClr val="FADA7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1139" autoAdjust="0"/>
  </p:normalViewPr>
  <p:slideViewPr>
    <p:cSldViewPr>
      <p:cViewPr varScale="1">
        <p:scale>
          <a:sx n="106" d="100"/>
          <a:sy n="106" d="100"/>
        </p:scale>
        <p:origin x="-102" y="-132"/>
      </p:cViewPr>
      <p:guideLst>
        <p:guide orient="horz" pos="2880"/>
        <p:guide pos="2880"/>
      </p:guideLst>
    </p:cSldViewPr>
  </p:slideViewPr>
  <p:outlineViewPr>
    <p:cViewPr>
      <p:scale>
        <a:sx n="75" d="100"/>
        <a:sy n="75" d="100"/>
      </p:scale>
      <p:origin x="0" y="-2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90" d="100"/>
          <a:sy n="90" d="100"/>
        </p:scale>
        <p:origin x="3732" y="24"/>
      </p:cViewPr>
      <p:guideLst>
        <p:guide orient="horz" pos="290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970339" y="1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76160E5-0893-4B79-BDCF-6E4AB75F3B62}" type="datetimeFigureOut">
              <a:rPr lang="en-US"/>
              <a:pPr>
                <a:defRPr/>
              </a:pPr>
              <a:t>4/23/2015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1" y="8772526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970339" y="8772526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FEB8DA9-CE85-44D0-9F4A-FFC0DD225D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728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 bwMode="auto">
          <a:xfrm>
            <a:off x="3970339" y="1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B18D45C-6643-4C0E-93ED-EDB4DFFC99FA}" type="datetimeFigureOut">
              <a:rPr lang="en-US"/>
              <a:pPr>
                <a:defRPr/>
              </a:pPr>
              <a:t>4/23/2015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pPr lvl="0"/>
            <a:endParaRPr lang="en-US" noProof="0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387850"/>
            <a:ext cx="5607050" cy="4156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 noProof="0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noProof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1" y="8772526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970339" y="8772526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25CA07D-FFA2-41CC-917C-7D3A0E63DE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409673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</a:t>
            </a:r>
            <a:r>
              <a:rPr lang="en-US" baseline="0" dirty="0" smtClean="0"/>
              <a:t> you discuss the recommendation before hand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A07D-FFA2-41CC-917C-7D3A0E63DE6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1922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Provide a Recommendation for a Contact: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Go to your Connection Profile which you are to provide a Recommendation for.</a:t>
            </a:r>
          </a:p>
          <a:p>
            <a:pPr marL="228600" indent="-228600">
              <a:buAutoNum type="arabicParenR" startAt="2"/>
            </a:pPr>
            <a:r>
              <a:rPr lang="en-US" baseline="0" dirty="0" smtClean="0"/>
              <a:t>Click the “Send a Message “ down arrow – Click on “Recommend</a:t>
            </a:r>
            <a:r>
              <a:rPr lang="en-US" baseline="0" dirty="0" smtClean="0"/>
              <a:t>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A07D-FFA2-41CC-917C-7D3A0E63DE6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059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your profile,</a:t>
            </a:r>
            <a:r>
              <a:rPr lang="en-US" baseline="0" dirty="0" smtClean="0"/>
              <a:t> click on “Ask for recommendations”</a:t>
            </a:r>
          </a:p>
          <a:p>
            <a:r>
              <a:rPr lang="en-US" baseline="0" dirty="0" smtClean="0"/>
              <a:t>Fill out the request for recommendation message and click “Send”</a:t>
            </a:r>
          </a:p>
          <a:p>
            <a:r>
              <a:rPr lang="en-US" baseline="0" dirty="0" smtClean="0"/>
              <a:t>You may wish to give them pointer on what you want them to say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A07D-FFA2-41CC-917C-7D3A0E63DE6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5708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A07D-FFA2-41CC-917C-7D3A0E63DE6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024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A07D-FFA2-41CC-917C-7D3A0E63DE6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9985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7764E35-C24D-4F40-AE0B-E2F8C8A7A72F}" type="slidenum">
              <a:rPr lang="en-US"/>
              <a:pPr/>
              <a:t>8</a:t>
            </a:fld>
            <a:endParaRPr lang="en-US"/>
          </a:p>
        </p:txBody>
      </p:sp>
      <p:sp>
        <p:nvSpPr>
          <p:cNvPr id="122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6975" y="700088"/>
            <a:ext cx="4616450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22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13" y="4386261"/>
            <a:ext cx="5608607" cy="41559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179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5CA07D-FFA2-41CC-917C-7D3A0E63DE6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273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6" name="Title Placeholder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8" name="Title Placeholder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buSzPct val="140000"/>
              <a:buFont typeface="Arial" pitchFamily="34" charset="0"/>
              <a:buChar char="•"/>
              <a:defRPr/>
            </a:lvl1pPr>
            <a:lvl2pPr>
              <a:buSzPct val="85000"/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8" name="Title Placeholder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19" r:id="rId1"/>
    <p:sldLayoutId id="2147484318" r:id="rId2"/>
    <p:sldLayoutId id="2147484316" r:id="rId3"/>
    <p:sldLayoutId id="2147484314" r:id="rId4"/>
    <p:sldLayoutId id="2147484317" r:id="rId5"/>
    <p:sldLayoutId id="2147484313" r:id="rId6"/>
  </p:sldLayoutIdLst>
  <p:transition advClick="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none">
          <a:solidFill>
            <a:srgbClr val="FFFF00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0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70000"/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50000"/>
        <a:buFont typeface="Wingdings 2" pitchFamily="18" charset="2"/>
        <a:buChar char="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0000"/>
        <a:buFont typeface="Wingdings 2" pitchFamily="18" charset="2"/>
        <a:buChar char="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458200" cy="1676400"/>
          </a:xfrm>
        </p:spPr>
        <p:txBody>
          <a:bodyPr>
            <a:normAutofit/>
          </a:bodyPr>
          <a:lstStyle/>
          <a:p>
            <a:r>
              <a:rPr lang="en-US" sz="31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Tip of the Week: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Recommendations on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LinkedIn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Gordon Claus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8526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FF00"/>
              </a:buClr>
            </a:pPr>
            <a:r>
              <a:rPr lang="en-US" dirty="0" smtClean="0"/>
              <a:t>Goals:</a:t>
            </a:r>
          </a:p>
          <a:p>
            <a:pPr lvl="1">
              <a:buClr>
                <a:srgbClr val="FFFF00"/>
              </a:buClr>
            </a:pPr>
            <a:r>
              <a:rPr lang="en-US" dirty="0" smtClean="0"/>
              <a:t>Be able to write recommendation(s) for your connections, and</a:t>
            </a:r>
          </a:p>
          <a:p>
            <a:pPr lvl="1">
              <a:buClr>
                <a:srgbClr val="FFFF00"/>
              </a:buClr>
            </a:pPr>
            <a:r>
              <a:rPr lang="en-US" dirty="0" smtClean="0"/>
              <a:t>Request recommendation(s) from your connections</a:t>
            </a:r>
          </a:p>
          <a:p>
            <a:pPr>
              <a:buClr>
                <a:srgbClr val="FFFF00"/>
              </a:buClr>
            </a:pPr>
            <a:endParaRPr lang="en-US" dirty="0"/>
          </a:p>
          <a:p>
            <a:pPr>
              <a:buClr>
                <a:srgbClr val="FFFF00"/>
              </a:buClr>
            </a:pPr>
            <a:r>
              <a:rPr lang="en-US" dirty="0" smtClean="0"/>
              <a:t>Why?  Many employers will look to LinkedIn as a tool to screen out job candidates – so, if a prospective employer looks you up on LinkedIn your recommendations are available for them to review.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2400"/>
            <a:ext cx="22098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7735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To Provide a Recommendation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624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066800"/>
            <a:ext cx="3429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>
            <a:off x="990600" y="1295400"/>
            <a:ext cx="381000" cy="18288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003401"/>
            <a:ext cx="3429000" cy="2854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724400" y="990600"/>
            <a:ext cx="3810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</a:pPr>
            <a:r>
              <a:rPr lang="en-US" dirty="0" smtClean="0">
                <a:solidFill>
                  <a:srgbClr val="FFFF00"/>
                </a:solidFill>
              </a:rPr>
              <a:t>From your LinkedIn home page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Click “Connections”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Scroll down to the profile of the person for whom you want to write an recommendation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Click on the “Send a </a:t>
            </a:r>
            <a:r>
              <a:rPr lang="en-US" dirty="0" smtClean="0">
                <a:solidFill>
                  <a:srgbClr val="FFFF00"/>
                </a:solidFill>
              </a:rPr>
              <a:t>M</a:t>
            </a:r>
            <a:r>
              <a:rPr lang="en-US" dirty="0" smtClean="0">
                <a:solidFill>
                  <a:srgbClr val="FFFF00"/>
                </a:solidFill>
              </a:rPr>
              <a:t>essage” dropdown menu and select “Recommend”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Left Arrow 18"/>
          <p:cNvSpPr/>
          <p:nvPr/>
        </p:nvSpPr>
        <p:spPr>
          <a:xfrm>
            <a:off x="6553200" y="6202681"/>
            <a:ext cx="457200" cy="12191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934200" y="6096000"/>
            <a:ext cx="228600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>
            <a:off x="4114800" y="2971800"/>
            <a:ext cx="457200" cy="2057400"/>
          </a:xfrm>
          <a:prstGeom prst="curved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Left Arrow 21"/>
          <p:cNvSpPr/>
          <p:nvPr/>
        </p:nvSpPr>
        <p:spPr>
          <a:xfrm rot="10800000">
            <a:off x="4191000" y="5715000"/>
            <a:ext cx="762000" cy="228600"/>
          </a:xfrm>
          <a:prstGeom prst="leftArrow">
            <a:avLst>
              <a:gd name="adj1" fmla="val 34314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8983009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5029200" cy="60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15000" y="838200"/>
            <a:ext cx="3352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Write a brief recommendation;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Use the STARS format as a guide – Situation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Task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Action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Results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So What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Fill out a personalized message to the person for whom you wrote the Recommendation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Select the professional relationship references you have with the person from the drop down menus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4267200" cy="341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 idx="4294967295"/>
          </p:nvPr>
        </p:nvSpPr>
        <p:spPr>
          <a:xfrm>
            <a:off x="0" y="106363"/>
            <a:ext cx="8229600" cy="884237"/>
          </a:xfrm>
          <a:noFill/>
          <a:ln>
            <a:noFill/>
          </a:ln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Ask for </a:t>
            </a:r>
            <a:r>
              <a:rPr lang="en-US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Recommendation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3124200" y="1828800"/>
            <a:ext cx="9144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962400" y="1219200"/>
            <a:ext cx="533400" cy="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ent Arrow 16"/>
          <p:cNvSpPr>
            <a:spLocks noChangeAspect="1"/>
          </p:cNvSpPr>
          <p:nvPr/>
        </p:nvSpPr>
        <p:spPr>
          <a:xfrm flipV="1">
            <a:off x="2895600" y="4572000"/>
            <a:ext cx="1133025" cy="925136"/>
          </a:xfrm>
          <a:prstGeom prst="bentArrow">
            <a:avLst/>
          </a:prstGeom>
          <a:solidFill>
            <a:srgbClr val="FFFF00"/>
          </a:solidFill>
          <a:ln w="63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6750" y="2971800"/>
            <a:ext cx="46672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6705600" y="5715000"/>
            <a:ext cx="914400" cy="2286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48200" y="1066800"/>
            <a:ext cx="4343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From your LinkedIn home page: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Click on your image in the upper right hand corner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n the Privacy and Settings menu Item Click Manage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791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 smtClean="0">
                <a:solidFill>
                  <a:srgbClr val="FFFF00"/>
                </a:solidFill>
              </a:rPr>
              <a:t>Click </a:t>
            </a:r>
            <a:r>
              <a:rPr lang="en-US" dirty="0" smtClean="0">
                <a:solidFill>
                  <a:srgbClr val="FFFF00"/>
                </a:solidFill>
              </a:rPr>
              <a:t>on</a:t>
            </a:r>
          </a:p>
          <a:p>
            <a:pPr marL="342900" indent="-342900"/>
            <a:r>
              <a:rPr lang="en-US" dirty="0" smtClean="0">
                <a:solidFill>
                  <a:srgbClr val="FFFF00"/>
                </a:solidFill>
              </a:rPr>
              <a:t>	</a:t>
            </a:r>
            <a:r>
              <a:rPr lang="en-US" dirty="0" smtClean="0">
                <a:solidFill>
                  <a:srgbClr val="FFFF00"/>
                </a:solidFill>
              </a:rPr>
              <a:t>Manage </a:t>
            </a:r>
            <a:r>
              <a:rPr lang="en-US" dirty="0" smtClean="0">
                <a:solidFill>
                  <a:srgbClr val="FFFF00"/>
                </a:solidFill>
              </a:rPr>
              <a:t>your Recommendations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708166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6934200" cy="554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8937" y="381000"/>
            <a:ext cx="535742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ight Arrow 13"/>
          <p:cNvSpPr/>
          <p:nvPr/>
        </p:nvSpPr>
        <p:spPr>
          <a:xfrm rot="19147890">
            <a:off x="1279804" y="3907944"/>
            <a:ext cx="2774392" cy="543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5891778"/>
      </p:ext>
    </p:extLst>
  </p:cSld>
  <p:clrMapOvr>
    <a:masterClrMapping/>
  </p:clrMapOvr>
  <p:transition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751387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57800" y="457200"/>
            <a:ext cx="365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When you type in a connection’s name in box 2, boxes 3 and 4 appear with drop down selections based on the information in the profiles. Make selections as appropriate.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Personalize the message in box 4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Click “Send”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86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FF00"/>
              </a:buClr>
            </a:pPr>
            <a:r>
              <a:rPr lang="en-US" dirty="0" smtClean="0"/>
              <a:t>Once you receive a recommendation:</a:t>
            </a:r>
          </a:p>
          <a:p>
            <a:pPr lvl="1">
              <a:buClr>
                <a:srgbClr val="FFFF00"/>
              </a:buClr>
            </a:pPr>
            <a:r>
              <a:rPr lang="en-US" dirty="0" smtClean="0"/>
              <a:t>Review the recommendation (LinkedIn does not have spell-check!)</a:t>
            </a:r>
          </a:p>
          <a:p>
            <a:pPr lvl="1">
              <a:buClr>
                <a:srgbClr val="FFFF00"/>
              </a:buClr>
            </a:pPr>
            <a:r>
              <a:rPr lang="en-US" dirty="0" smtClean="0"/>
              <a:t>Ask for updates or accept the recommendation</a:t>
            </a:r>
          </a:p>
          <a:p>
            <a:pPr lvl="1">
              <a:buClr>
                <a:srgbClr val="FFFF00"/>
              </a:buClr>
            </a:pPr>
            <a:r>
              <a:rPr lang="en-US" dirty="0" smtClean="0"/>
              <a:t>Choose to post the </a:t>
            </a:r>
            <a:r>
              <a:rPr lang="en-US" dirty="0" smtClean="0"/>
              <a:t>recommendation</a:t>
            </a:r>
          </a:p>
          <a:p>
            <a:pPr lvl="1">
              <a:buClr>
                <a:srgbClr val="FFFF00"/>
              </a:buClr>
            </a:pPr>
            <a:r>
              <a:rPr lang="en-US" dirty="0" smtClean="0"/>
              <a:t>Thank the person who wrote the recommendation</a:t>
            </a:r>
            <a:endParaRPr lang="en-US" dirty="0" smtClean="0"/>
          </a:p>
          <a:p>
            <a:pPr>
              <a:buClr>
                <a:srgbClr val="FFFF00"/>
              </a:buClr>
            </a:pPr>
            <a:endParaRPr lang="en-US" dirty="0" smtClean="0"/>
          </a:p>
          <a:p>
            <a:pPr>
              <a:buClr>
                <a:srgbClr val="FFFF00"/>
              </a:buClr>
            </a:pPr>
            <a:r>
              <a:rPr lang="en-US" dirty="0" smtClean="0"/>
              <a:t>How many recommendations per job description should you have? </a:t>
            </a:r>
            <a:endParaRPr lang="en-US" dirty="0" smtClean="0"/>
          </a:p>
          <a:p>
            <a:pPr algn="ctr">
              <a:buClr>
                <a:srgbClr val="FFFF00"/>
              </a:buClr>
              <a:buNone/>
            </a:pPr>
            <a:r>
              <a:rPr lang="en-US" dirty="0" smtClean="0">
                <a:solidFill>
                  <a:srgbClr val="FFFF00"/>
                </a:solidFill>
              </a:rPr>
              <a:t>2 </a:t>
            </a:r>
            <a:r>
              <a:rPr lang="en-US" dirty="0" smtClean="0">
                <a:solidFill>
                  <a:srgbClr val="FFFF00"/>
                </a:solidFill>
              </a:rPr>
              <a:t>per position</a:t>
            </a:r>
            <a:endParaRPr lang="en-US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992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273629"/>
            <a:ext cx="8228160" cy="1144921"/>
          </a:xfrm>
          <a:ln/>
        </p:spPr>
        <p:txBody>
          <a:bodyPr tIns="35268"/>
          <a:lstStyle/>
          <a:p>
            <a:pPr>
              <a:tabLst>
                <a:tab pos="0" algn="l"/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  <a:tab pos="8294522" algn="l"/>
              </a:tabLst>
            </a:pPr>
            <a:r>
              <a:rPr lang="en-US" dirty="0"/>
              <a:t>More Info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14720" y="1451673"/>
            <a:ext cx="8576880" cy="4526396"/>
          </a:xfrm>
          <a:ln/>
        </p:spPr>
        <p:txBody>
          <a:bodyPr>
            <a:normAutofit fontScale="92500" lnSpcReduction="10000"/>
          </a:bodyPr>
          <a:lstStyle/>
          <a:p>
            <a:pPr marL="390246" indent="-293764"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800" dirty="0">
                <a:solidFill>
                  <a:srgbClr val="FFFF00"/>
                </a:solidFill>
              </a:rPr>
              <a:t>Handout on Back Table </a:t>
            </a:r>
          </a:p>
          <a:p>
            <a:pPr marL="832507" lvl="1" indent="-342900">
              <a:buClr>
                <a:srgbClr val="FFFF00"/>
              </a:buClr>
              <a:buSzPct val="45000"/>
              <a:buFont typeface="Wingdings" charset="2"/>
              <a:buChar char="ü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400" dirty="0">
                <a:solidFill>
                  <a:srgbClr val="FFFF00"/>
                </a:solidFill>
              </a:rPr>
              <a:t>How to join LinkedIn</a:t>
            </a:r>
          </a:p>
          <a:p>
            <a:pPr marL="832507" lvl="1" indent="-342900">
              <a:buClr>
                <a:srgbClr val="FFFF00"/>
              </a:buClr>
              <a:buSzPct val="45000"/>
              <a:buFont typeface="Wingdings" charset="2"/>
              <a:buChar char="ü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400" dirty="0">
                <a:solidFill>
                  <a:srgbClr val="FFFF00"/>
                </a:solidFill>
              </a:rPr>
              <a:t>How to add </a:t>
            </a:r>
            <a:r>
              <a:rPr lang="en-US" sz="2400" dirty="0" err="1">
                <a:solidFill>
                  <a:srgbClr val="FFFF00"/>
                </a:solidFill>
              </a:rPr>
              <a:t>NoCoNet</a:t>
            </a:r>
            <a:r>
              <a:rPr lang="en-US" sz="2400" dirty="0">
                <a:solidFill>
                  <a:srgbClr val="FFFF00"/>
                </a:solidFill>
              </a:rPr>
              <a:t> group </a:t>
            </a:r>
          </a:p>
          <a:p>
            <a:pPr marL="381882" indent="-292325">
              <a:buClr>
                <a:srgbClr val="FFFF00"/>
              </a:buClr>
              <a:buSzPct val="45000"/>
              <a:buFont typeface="Wingdings" charset="0"/>
              <a:buChar char="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dirty="0" smtClean="0">
                <a:solidFill>
                  <a:srgbClr val="FFFF00"/>
                </a:solidFill>
              </a:rPr>
              <a:t>Informal </a:t>
            </a:r>
            <a:r>
              <a:rPr lang="en-US" dirty="0" smtClean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ersonalized LinkedIn Help Session </a:t>
            </a:r>
            <a:r>
              <a:rPr lang="en-US" sz="2800" b="1" dirty="0" smtClean="0">
                <a:solidFill>
                  <a:srgbClr val="FFFF00"/>
                </a:solidFill>
              </a:rPr>
              <a:t>Tuesdays </a:t>
            </a:r>
            <a:r>
              <a:rPr lang="en-US" sz="2800" b="1" dirty="0" smtClean="0">
                <a:solidFill>
                  <a:srgbClr val="FFFF00"/>
                </a:solidFill>
              </a:rPr>
              <a:t>@ </a:t>
            </a:r>
            <a:r>
              <a:rPr lang="en-US" sz="2800" b="1" dirty="0" smtClean="0">
                <a:solidFill>
                  <a:srgbClr val="FFFF00"/>
                </a:solidFill>
              </a:rPr>
              <a:t>9:30 am to 10:30 am </a:t>
            </a:r>
          </a:p>
          <a:p>
            <a:pPr marL="381882" indent="-292325">
              <a:buClr>
                <a:srgbClr val="FFFF00"/>
              </a:buClr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800" b="1" dirty="0" smtClean="0">
                <a:solidFill>
                  <a:srgbClr val="FFFF00"/>
                </a:solidFill>
              </a:rPr>
              <a:t>	</a:t>
            </a:r>
            <a:r>
              <a:rPr lang="en-US" sz="2800" b="1" dirty="0" smtClean="0">
                <a:solidFill>
                  <a:srgbClr val="FFFF00"/>
                </a:solidFill>
              </a:rPr>
              <a:t>			</a:t>
            </a:r>
            <a:r>
              <a:rPr lang="en-US" sz="2800" b="1" dirty="0" smtClean="0">
                <a:solidFill>
                  <a:srgbClr val="FFFF00"/>
                </a:solidFill>
              </a:rPr>
              <a:t>@ </a:t>
            </a:r>
            <a:r>
              <a:rPr lang="en-US" sz="2800" b="1" dirty="0" smtClean="0">
                <a:solidFill>
                  <a:srgbClr val="FFFF00"/>
                </a:solidFill>
              </a:rPr>
              <a:t>Wild Boar Coffee Shop in the basement</a:t>
            </a:r>
          </a:p>
          <a:p>
            <a:pPr marL="432457">
              <a:buClr>
                <a:srgbClr val="FFFF00"/>
              </a:buClr>
              <a:buSzPct val="45000"/>
              <a:buFont typeface="Wingdings" charset="2"/>
              <a:buChar char="ü"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3600" b="1" dirty="0" smtClean="0">
                <a:solidFill>
                  <a:srgbClr val="FFFF00"/>
                </a:solidFill>
              </a:rPr>
              <a:t>If you have a </a:t>
            </a:r>
            <a:r>
              <a:rPr lang="en-US" sz="3600" b="1" dirty="0" smtClean="0">
                <a:solidFill>
                  <a:srgbClr val="FFFF00"/>
                </a:solidFill>
              </a:rPr>
              <a:t>laptop or tablet, </a:t>
            </a:r>
            <a:r>
              <a:rPr lang="en-US" sz="3600" b="1" dirty="0" smtClean="0">
                <a:solidFill>
                  <a:srgbClr val="FFFF00"/>
                </a:solidFill>
              </a:rPr>
              <a:t>please bring </a:t>
            </a:r>
            <a:r>
              <a:rPr lang="en-US" sz="3600" b="1" dirty="0" smtClean="0">
                <a:solidFill>
                  <a:srgbClr val="FFFF00"/>
                </a:solidFill>
              </a:rPr>
              <a:t>it</a:t>
            </a:r>
          </a:p>
          <a:p>
            <a:pPr marL="832507" lvl="1" indent="-342900">
              <a:buClr>
                <a:srgbClr val="FFFF00"/>
              </a:buClr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marL="832507" lvl="1" indent="-342900">
              <a:buClr>
                <a:srgbClr val="FFFF00"/>
              </a:buClr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endParaRPr lang="en-US" sz="3200" b="1" dirty="0" smtClean="0">
              <a:solidFill>
                <a:srgbClr val="FFFF00"/>
              </a:solidFill>
            </a:endParaRPr>
          </a:p>
          <a:p>
            <a:pPr marL="832507" lvl="1" indent="-342900">
              <a:buClr>
                <a:srgbClr val="FFFF00"/>
              </a:buClr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r>
              <a:rPr lang="en-US" sz="2600" b="1" dirty="0" smtClean="0">
                <a:solidFill>
                  <a:srgbClr val="FFFF00"/>
                </a:solidFill>
              </a:rPr>
              <a:t>Social Media Committee business meeting : 8:30 to 9:30</a:t>
            </a:r>
            <a:endParaRPr lang="en-US" sz="2600" b="1" dirty="0" smtClean="0">
              <a:solidFill>
                <a:srgbClr val="FFFF00"/>
              </a:solidFill>
            </a:endParaRPr>
          </a:p>
          <a:p>
            <a:pPr marL="489607" lvl="1" indent="0">
              <a:buClr>
                <a:srgbClr val="FFFF00"/>
              </a:buClr>
              <a:buSzPct val="45000"/>
              <a:buNone/>
              <a:tabLst>
                <a:tab pos="390246" algn="l"/>
                <a:tab pos="492487" algn="l"/>
                <a:tab pos="907213" algn="l"/>
                <a:tab pos="1321940" algn="l"/>
                <a:tab pos="1736666" algn="l"/>
                <a:tab pos="2151392" algn="l"/>
                <a:tab pos="2566118" algn="l"/>
                <a:tab pos="2980844" algn="l"/>
                <a:tab pos="3395570" algn="l"/>
                <a:tab pos="3810296" algn="l"/>
                <a:tab pos="4225022" algn="l"/>
                <a:tab pos="4639748" algn="l"/>
                <a:tab pos="5054475" algn="l"/>
                <a:tab pos="5469201" algn="l"/>
                <a:tab pos="5883927" algn="l"/>
                <a:tab pos="6298653" algn="l"/>
                <a:tab pos="6713379" algn="l"/>
                <a:tab pos="7128105" algn="l"/>
                <a:tab pos="7542831" algn="l"/>
                <a:tab pos="7957557" algn="l"/>
                <a:tab pos="8372284" algn="l"/>
              </a:tabLst>
            </a:pP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040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http://www.youtube.com/user/noconet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LinkedIn groups.</a:t>
            </a:r>
          </a:p>
          <a:p>
            <a:r>
              <a:rPr lang="en-US" dirty="0" smtClean="0"/>
              <a:t>How To – Join a LinkedIn Group</a:t>
            </a:r>
          </a:p>
          <a:p>
            <a:r>
              <a:rPr lang="en-US" dirty="0" smtClean="0"/>
              <a:t>How To - Post a Discussion on a LinkedIn Group</a:t>
            </a:r>
          </a:p>
          <a:p>
            <a:r>
              <a:rPr lang="en-US" dirty="0" smtClean="0"/>
              <a:t>How To – Send a Message to a Group Member</a:t>
            </a:r>
          </a:p>
          <a:p>
            <a:r>
              <a:rPr lang="en-US" dirty="0" smtClean="0"/>
              <a:t>How To – Create Custom URL for LinkedIn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ject overview presentation">
  <a:themeElements>
    <a:clrScheme name="Custom 3">
      <a:dk1>
        <a:srgbClr val="003760"/>
      </a:dk1>
      <a:lt1>
        <a:sysClr val="window" lastClr="FFFFFF"/>
      </a:lt1>
      <a:dk2>
        <a:srgbClr val="04617B"/>
      </a:dk2>
      <a:lt2>
        <a:srgbClr val="D6F3F8"/>
      </a:lt2>
      <a:accent1>
        <a:srgbClr val="0070C0"/>
      </a:accent1>
      <a:accent2>
        <a:srgbClr val="0070C0"/>
      </a:accent2>
      <a:accent3>
        <a:srgbClr val="0070C0"/>
      </a:accent3>
      <a:accent4>
        <a:srgbClr val="10CF9B"/>
      </a:accent4>
      <a:accent5>
        <a:srgbClr val="7CCA62"/>
      </a:accent5>
      <a:accent6>
        <a:srgbClr val="A5C249"/>
      </a:accent6>
      <a:hlink>
        <a:srgbClr val="00376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21375</TotalTime>
  <Words>408</Words>
  <Application>Microsoft Office PowerPoint</Application>
  <PresentationFormat>Letter Paper (8.5x11 in)</PresentationFormat>
  <Paragraphs>74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Franklin Gothic Medium</vt:lpstr>
      <vt:lpstr>Franklin Gothic Book</vt:lpstr>
      <vt:lpstr>Courier New</vt:lpstr>
      <vt:lpstr>Wingdings</vt:lpstr>
      <vt:lpstr>Calibri</vt:lpstr>
      <vt:lpstr>Wingdings 2</vt:lpstr>
      <vt:lpstr>Project overview presentation</vt:lpstr>
      <vt:lpstr>Tip of the Week: Recommendations on LinkedIn Gordon Claus</vt:lpstr>
      <vt:lpstr>How To Provide a Recommendation</vt:lpstr>
      <vt:lpstr>Slide 3</vt:lpstr>
      <vt:lpstr>How Ask for a Recommendation</vt:lpstr>
      <vt:lpstr>Slide 5</vt:lpstr>
      <vt:lpstr>Slide 6</vt:lpstr>
      <vt:lpstr>What Are The Next Steps?</vt:lpstr>
      <vt:lpstr>More Info</vt:lpstr>
      <vt:lpstr>http://www.youtube.com/user/noconet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March 28, 2011</dc:title>
  <dc:creator>Richard Sinley</dc:creator>
  <cp:lastModifiedBy>Joann M Thomas</cp:lastModifiedBy>
  <cp:revision>481</cp:revision>
  <cp:lastPrinted>2010-02-04T20:17:33Z</cp:lastPrinted>
  <dcterms:created xsi:type="dcterms:W3CDTF">2011-07-08T20:45:43Z</dcterms:created>
  <dcterms:modified xsi:type="dcterms:W3CDTF">2015-04-24T01:49:59Z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TC100851991033</vt:lpwstr>
  </property>
</Properties>
</file>