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  <p:sldMasterId id="2147484222" r:id="rId2"/>
  </p:sldMasterIdLst>
  <p:notesMasterIdLst>
    <p:notesMasterId r:id="rId17"/>
  </p:notesMasterIdLst>
  <p:handoutMasterIdLst>
    <p:handoutMasterId r:id="rId18"/>
  </p:handoutMasterIdLst>
  <p:sldIdLst>
    <p:sldId id="1104" r:id="rId3"/>
    <p:sldId id="1091" r:id="rId4"/>
    <p:sldId id="1092" r:id="rId5"/>
    <p:sldId id="1093" r:id="rId6"/>
    <p:sldId id="1094" r:id="rId7"/>
    <p:sldId id="1095" r:id="rId8"/>
    <p:sldId id="1096" r:id="rId9"/>
    <p:sldId id="1097" r:id="rId10"/>
    <p:sldId id="1098" r:id="rId11"/>
    <p:sldId id="1099" r:id="rId12"/>
    <p:sldId id="1100" r:id="rId13"/>
    <p:sldId id="1101" r:id="rId14"/>
    <p:sldId id="1102" r:id="rId15"/>
    <p:sldId id="1103" r:id="rId16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52">
          <p15:clr>
            <a:srgbClr val="A4A3A4"/>
          </p15:clr>
        </p15:guide>
        <p15:guide id="4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9"/>
    <a:srgbClr val="00E668"/>
    <a:srgbClr val="0000CC"/>
    <a:srgbClr val="008000"/>
    <a:srgbClr val="000000"/>
    <a:srgbClr val="FF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544" autoAdjust="0"/>
    <p:restoredTop sz="92294" autoAdjust="0"/>
  </p:normalViewPr>
  <p:slideViewPr>
    <p:cSldViewPr>
      <p:cViewPr varScale="1">
        <p:scale>
          <a:sx n="68" d="100"/>
          <a:sy n="68" d="100"/>
        </p:scale>
        <p:origin x="11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-480"/>
    </p:cViewPr>
  </p:sorterViewPr>
  <p:notesViewPr>
    <p:cSldViewPr>
      <p:cViewPr varScale="1">
        <p:scale>
          <a:sx n="51" d="100"/>
          <a:sy n="51" d="100"/>
        </p:scale>
        <p:origin x="-2826" y="-90"/>
      </p:cViewPr>
      <p:guideLst>
        <p:guide orient="horz" pos="2928"/>
        <p:guide pos="2208"/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0860" cy="468630"/>
          </a:xfrm>
          <a:prstGeom prst="rect">
            <a:avLst/>
          </a:prstGeom>
        </p:spPr>
        <p:txBody>
          <a:bodyPr vert="horz" lIns="93145" tIns="46572" rIns="93145" bIns="465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2" y="0"/>
            <a:ext cx="3070860" cy="468630"/>
          </a:xfrm>
          <a:prstGeom prst="rect">
            <a:avLst/>
          </a:prstGeom>
        </p:spPr>
        <p:txBody>
          <a:bodyPr vert="horz" lIns="93145" tIns="46572" rIns="93145" bIns="46572" rtlCol="0"/>
          <a:lstStyle>
            <a:lvl1pPr algn="r">
              <a:defRPr sz="1200"/>
            </a:lvl1pPr>
          </a:lstStyle>
          <a:p>
            <a:fld id="{ADE07F4E-556D-4E3D-9FA7-34D347FF6687}" type="datetimeFigureOut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02343"/>
            <a:ext cx="3070860" cy="468630"/>
          </a:xfrm>
          <a:prstGeom prst="rect">
            <a:avLst/>
          </a:prstGeom>
        </p:spPr>
        <p:txBody>
          <a:bodyPr vert="horz" lIns="93145" tIns="46572" rIns="93145" bIns="465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2" y="8902343"/>
            <a:ext cx="3070860" cy="468630"/>
          </a:xfrm>
          <a:prstGeom prst="rect">
            <a:avLst/>
          </a:prstGeom>
        </p:spPr>
        <p:txBody>
          <a:bodyPr vert="horz" lIns="93145" tIns="46572" rIns="93145" bIns="46572" rtlCol="0" anchor="b"/>
          <a:lstStyle>
            <a:lvl1pPr algn="r">
              <a:defRPr sz="1200"/>
            </a:lvl1pPr>
          </a:lstStyle>
          <a:p>
            <a:fld id="{4E8670B5-D1D0-4964-AB43-B1674730CE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7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0860" cy="468630"/>
          </a:xfrm>
          <a:prstGeom prst="rect">
            <a:avLst/>
          </a:prstGeom>
        </p:spPr>
        <p:txBody>
          <a:bodyPr vert="horz" lIns="93145" tIns="46572" rIns="93145" bIns="465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2" y="0"/>
            <a:ext cx="3070860" cy="468630"/>
          </a:xfrm>
          <a:prstGeom prst="rect">
            <a:avLst/>
          </a:prstGeom>
        </p:spPr>
        <p:txBody>
          <a:bodyPr vert="horz" lIns="93145" tIns="46572" rIns="93145" bIns="465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CB57B7-4449-4698-A196-4E0FFD781AE2}" type="datetimeFigureOut">
              <a:rPr lang="en-US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3145" tIns="46572" rIns="93145" bIns="4657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02343"/>
            <a:ext cx="3070860" cy="468630"/>
          </a:xfrm>
          <a:prstGeom prst="rect">
            <a:avLst/>
          </a:prstGeom>
        </p:spPr>
        <p:txBody>
          <a:bodyPr vert="horz" lIns="93145" tIns="46572" rIns="93145" bIns="465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2" y="8902343"/>
            <a:ext cx="3070860" cy="468630"/>
          </a:xfrm>
          <a:prstGeom prst="rect">
            <a:avLst/>
          </a:prstGeom>
        </p:spPr>
        <p:txBody>
          <a:bodyPr vert="horz" lIns="93145" tIns="46572" rIns="93145" bIns="465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B3E3C6-476A-449D-B9B3-839730016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5" tIns="46572" rIns="93145" bIns="46572" rtlCol="0" anchor="ctr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292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A7042-DEED-4AA1-9E89-4A16B2572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87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A7042-DEED-4AA1-9E89-4A16B2572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00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A7042-DEED-4AA1-9E89-4A16B2572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306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A7042-DEED-4AA1-9E89-4A16B2572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323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A7042-DEED-4AA1-9E89-4A16B2572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02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A7042-DEED-4AA1-9E89-4A16B2572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20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A7042-DEED-4AA1-9E89-4A16B2572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50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A7042-DEED-4AA1-9E89-4A16B2572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3681-B185-4994-AA2A-D43D18415AD2}" type="datetimeFigureOut">
              <a:rPr lang="en-US" smtClean="0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7DB3A-E6D5-457D-8C3B-B68AE8FF31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EB0CEA-E745-46ED-A4EA-1569C1E831A3}" type="datetimeFigureOut">
              <a:rPr lang="en-US" smtClean="0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DFAD9-1013-4F82-B160-5B0AC908AF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0B8C0-24D4-4432-83E0-EE1E298C9CDC}" type="datetimeFigureOut">
              <a:rPr lang="en-US" smtClean="0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95548-D767-42C5-9730-AFA42EF23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8626"/>
            <a:ext cx="8604849" cy="1238250"/>
          </a:xfrm>
          <a:solidFill>
            <a:schemeClr val="accent5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4525963"/>
          </a:xfrm>
        </p:spPr>
        <p:txBody>
          <a:bodyPr/>
          <a:lstStyle>
            <a:lvl1pPr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9166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4849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01892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12/19/2016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8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1357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12/19/2016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5977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6552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12/19/2016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220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9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12/19/2016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1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69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EA5DA-B405-400F-AE7C-A965809E4C7E}" type="datetimeFigureOut">
              <a:rPr lang="en-US" smtClean="0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80985-DD36-46A1-BE31-EF02496A8C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0E7A7B-8618-4DAE-9597-D63A8866CEFA}" type="datetimeFigureOut">
              <a:rPr lang="en-US" smtClean="0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09B4E-772C-4118-B1BD-D10A98B679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17F1AC-0909-413C-9644-7B8E5366AB42}" type="datetimeFigureOut">
              <a:rPr lang="en-US" smtClean="0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CC446-7E0D-4DAC-A030-71B308E087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215" y="186013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1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24211-383F-4596-A1B7-2C2F6C923756}" type="datetimeFigureOut">
              <a:rPr lang="en-US" smtClean="0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E8804-7B18-4468-BA8C-F78BA61A94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E6BF5-AAE7-4DE1-A8C6-35A1BEED0D8D}" type="datetimeFigureOut">
              <a:rPr lang="en-US" smtClean="0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9A42E-D2A3-4E0E-8CF6-A1C0C5C980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7BFEB-8EE3-4CEC-8CA4-1BFCC8713451}" type="datetimeFigureOut">
              <a:rPr lang="en-US" smtClean="0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B9831-7EC1-4F8E-A004-FAB0E8EEFE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A9803F-0E89-459D-B4EC-77D86D5F7567}" type="datetimeFigureOut">
              <a:rPr lang="en-US" smtClean="0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5FB0A-F9F8-4CD1-AB19-E21B567855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6683E-2CBB-4C9D-B611-5B70C8B187E1}" type="datetimeFigureOut">
              <a:rPr lang="en-US" smtClean="0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730"/>
            <a:ext cx="609600" cy="365125"/>
          </a:xfrm>
        </p:spPr>
        <p:txBody>
          <a:bodyPr/>
          <a:lstStyle/>
          <a:p>
            <a:pPr>
              <a:defRPr/>
            </a:pPr>
            <a:fld id="{28D68847-53FF-4999-AA7A-6BE3B25923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2020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73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DBD420F-47DE-439B-B3ED-BE1995DDFE94}" type="datetimeFigureOut">
              <a:rPr lang="en-US" smtClean="0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73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73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195BF47-D866-46DF-ACA7-39C066E3C4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Y-SZEqXfH8NB6M&amp;tbnid=QWaCsYRP7kyo1M:&amp;ved=0CAUQjRw&amp;url=http://www.theguardian.com/social-care-network/2013/jun/13/carers-help-advice&amp;ei=KN84UpLBKeOiyAGh-oCQBQ&amp;bvm=bv.52164340,d.aWc&amp;psig=AFQjCNHX8jiHDxbJ_Ciq3yKX3yCcEnhodw&amp;ust=137954522474101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jpeg"/><Relationship Id="rId7" Type="http://schemas.openxmlformats.org/officeDocument/2006/relationships/image" Target="cid:image001.gif@01D179EF.F856394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hyperlink" Target="http://www.larimerhealthconnect.org/index.asp" TargetMode="External"/><Relationship Id="rId9" Type="http://schemas.openxmlformats.org/officeDocument/2006/relationships/image" Target="cid:image002.gif@01D179EF.F85639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Networking: Health Options for the Unemployed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23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7549" y="210301"/>
            <a:ext cx="8605838" cy="908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accent6"/>
                </a:solidFill>
              </a:rPr>
              <a:t>Where can I go for help?</a:t>
            </a: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98664" y="2380797"/>
            <a:ext cx="8502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286750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8286750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>
              <a:tabLst>
                <a:tab pos="8286750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86750" algn="r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Connect for Health Colorado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86750" algn="r"/>
              </a:tabLs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Online Chat: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connectforhealth.com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86750" algn="r"/>
              </a:tabLs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State Phone Helpline: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1-855-PLANS4YOU (855-752-6749)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268495" y="4857921"/>
            <a:ext cx="82039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8286750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8286750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8286750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86750" algn="r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Other Health Coverage Guides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86750" algn="r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Certified Application Counselors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98664" y="6057274"/>
            <a:ext cx="850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286750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8286750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8286750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86750" algn="r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Certified Agents and Brokers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968" y="3735940"/>
            <a:ext cx="8255000" cy="10156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In-Person Help: Larimer County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Larimer Health Connect - Trained Health Coverage Specialists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" name="Picture 7" descr="http://static.guim.co.uk/sys-images/Society/Pix/pictures/2013/6/12/1371044572053/Signpost-0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60" y="1421256"/>
            <a:ext cx="2190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68495" y="1303579"/>
            <a:ext cx="8502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286750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8286750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>
              <a:tabLst>
                <a:tab pos="8286750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82867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86750" algn="r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Colorado PEAK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86750" algn="r"/>
              </a:tabLs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Online Chat: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colorado.gov/PEAK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86750" algn="r"/>
              </a:tabLs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Helpline: 1-800-359-1991</a:t>
            </a:r>
          </a:p>
        </p:txBody>
      </p:sp>
    </p:spTree>
    <p:extLst>
      <p:ext uri="{BB962C8B-B14F-4D97-AF65-F5344CB8AC3E}">
        <p14:creationId xmlns:p14="http://schemas.microsoft.com/office/powerpoint/2010/main" val="3416213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649" y="0"/>
            <a:ext cx="8604849" cy="1238250"/>
          </a:xfrm>
        </p:spPr>
        <p:txBody>
          <a:bodyPr/>
          <a:lstStyle/>
          <a:p>
            <a:r>
              <a:rPr lang="en-US" dirty="0"/>
              <a:t>Larimer Health Connect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2" y="1961176"/>
            <a:ext cx="3857211" cy="2829188"/>
          </a:xfrm>
        </p:spPr>
      </p:pic>
      <p:sp>
        <p:nvSpPr>
          <p:cNvPr id="7" name="TextBox 6"/>
          <p:cNvSpPr txBox="1"/>
          <p:nvPr/>
        </p:nvSpPr>
        <p:spPr>
          <a:xfrm>
            <a:off x="95534" y="1337481"/>
            <a:ext cx="8447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Free, unbiased, in-person assistance here in Fort Collins and Loveland!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7409" y="2115403"/>
            <a:ext cx="382137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can help you understand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Health Care Law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options for health insurance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make a decision about health insurance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application process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193" y="5162391"/>
            <a:ext cx="3725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“Could I have done this on my own? No!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don’t have a clue about insurance.”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Caitlin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27343" y="5762555"/>
            <a:ext cx="281144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Bilingual help, too!</a:t>
            </a:r>
          </a:p>
        </p:txBody>
      </p:sp>
    </p:spTree>
    <p:extLst>
      <p:ext uri="{BB962C8B-B14F-4D97-AF65-F5344CB8AC3E}">
        <p14:creationId xmlns:p14="http://schemas.microsoft.com/office/powerpoint/2010/main" val="37593719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876" y="177421"/>
            <a:ext cx="6619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can you go for help?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4362" y="966105"/>
            <a:ext cx="37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Sites in Larimer County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06" y="2159051"/>
            <a:ext cx="2872329" cy="236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20309246">
            <a:off x="970665" y="1989774"/>
            <a:ext cx="1945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Old Town Fort Collins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74" y="2159051"/>
            <a:ext cx="2815566" cy="24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10696" y="4961191"/>
            <a:ext cx="130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Loveland: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Life Center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28118" y="1614991"/>
            <a:ext cx="178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District of Northern Larimer County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58" y="4148919"/>
            <a:ext cx="2480599" cy="245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54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to bring to an appointment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96" y="1269242"/>
            <a:ext cx="7848600" cy="5268036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</a:rPr>
              <a:t>Social Security card</a:t>
            </a:r>
          </a:p>
          <a:p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</a:rPr>
              <a:t>Driver’s license or identification card</a:t>
            </a:r>
          </a:p>
          <a:p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</a:rPr>
              <a:t>Birth certificate(s)</a:t>
            </a:r>
          </a:p>
          <a:p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</a:rPr>
              <a:t>Address information</a:t>
            </a:r>
          </a:p>
          <a:p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</a:rPr>
              <a:t>Pay stubs</a:t>
            </a:r>
          </a:p>
          <a:p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</a:rPr>
              <a:t>W-2 forms</a:t>
            </a:r>
          </a:p>
          <a:p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</a:rPr>
              <a:t>Information about any other income you get</a:t>
            </a:r>
          </a:p>
          <a:p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</a:rPr>
              <a:t>Information about current health insurance (if you have it)</a:t>
            </a:r>
          </a:p>
          <a:p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</a:rPr>
              <a:t>Information about any job-related insurance you or your family may be able to get, even if you’re not enrolled in it</a:t>
            </a:r>
          </a:p>
          <a:p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</a:rPr>
              <a:t>If applicable, immigration documents that may include:</a:t>
            </a:r>
          </a:p>
          <a:p>
            <a:pPr lvl="1"/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</a:rPr>
              <a:t>Reentry permit</a:t>
            </a:r>
          </a:p>
          <a:p>
            <a:pPr lvl="1"/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</a:rPr>
              <a:t>Permanent resident card</a:t>
            </a:r>
          </a:p>
          <a:p>
            <a:pPr lvl="1"/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</a:rPr>
              <a:t>Employment authorization card</a:t>
            </a:r>
          </a:p>
          <a:p>
            <a:pPr lvl="1"/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</a:rPr>
              <a:t>Unexpired foreign passport</a:t>
            </a:r>
          </a:p>
          <a:p>
            <a:pPr lvl="1"/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</a:rPr>
              <a:t>Immigrant visa</a:t>
            </a:r>
          </a:p>
          <a:p>
            <a:pPr lvl="1"/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</a:rPr>
              <a:t>Certificate of eligibility</a:t>
            </a:r>
          </a:p>
        </p:txBody>
      </p:sp>
    </p:spTree>
    <p:extLst>
      <p:ext uri="{BB962C8B-B14F-4D97-AF65-F5344CB8AC3E}">
        <p14:creationId xmlns:p14="http://schemas.microsoft.com/office/powerpoint/2010/main" val="2672631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7786" y="1803381"/>
            <a:ext cx="7315200" cy="1491622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(970)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472-0444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www.larimerhealthconnect.org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 descr="https://scontent-a-dfw.xx.fbcdn.net/hphotos-ash3/t1/1546364_1509936899231713_172228651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81554"/>
            <a:ext cx="7616372" cy="28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arimerhealthconnect.org/images/larimer-health-connect-banner02-14aWE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2" y="182643"/>
            <a:ext cx="8184384" cy="14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331" y="6211669"/>
            <a:ext cx="156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1" descr="FB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19" y="6211669"/>
            <a:ext cx="437465" cy="43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 descr="Twitter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10" y="6211669"/>
            <a:ext cx="437465" cy="43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894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35429" y="4556182"/>
            <a:ext cx="7086600" cy="248732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35429" y="4804913"/>
            <a:ext cx="7086600" cy="1372287"/>
          </a:xfrm>
        </p:spPr>
        <p:txBody>
          <a:bodyPr>
            <a:normAutofit/>
          </a:bodyPr>
          <a:lstStyle/>
          <a:p>
            <a:pPr algn="r"/>
            <a:endParaRPr lang="en-US" sz="1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" b="6064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 b="6764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 b="2816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46227" y="284283"/>
            <a:ext cx="70737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Larimer Health Connect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local residents get connected to coverage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7366" y="5041160"/>
            <a:ext cx="6461185" cy="783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26" y="5041160"/>
            <a:ext cx="2743200" cy="783336"/>
          </a:xfrm>
          <a:prstGeom prst="rect">
            <a:avLst/>
          </a:prstGeom>
          <a:solidFill>
            <a:schemeClr val="accent3">
              <a:alpha val="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707366" y="6346209"/>
            <a:ext cx="658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Julie Wenzel, Certified Health Coverage Outreach Specialist</a:t>
            </a:r>
          </a:p>
        </p:txBody>
      </p:sp>
    </p:spTree>
    <p:extLst>
      <p:ext uri="{BB962C8B-B14F-4D97-AF65-F5344CB8AC3E}">
        <p14:creationId xmlns:p14="http://schemas.microsoft.com/office/powerpoint/2010/main" val="17290133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479"/>
            <a:ext cx="78486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6"/>
                </a:solidFill>
              </a:rPr>
              <a:t>What are the options?</a:t>
            </a:r>
            <a:br>
              <a:rPr lang="en-US" sz="4800" dirty="0">
                <a:solidFill>
                  <a:schemeClr val="accent6"/>
                </a:solidFill>
              </a:rPr>
            </a:br>
            <a:endParaRPr lang="en-US" sz="4800" dirty="0">
              <a:solidFill>
                <a:schemeClr val="accent6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63" y="1908327"/>
            <a:ext cx="4802369" cy="4525963"/>
          </a:xfrm>
        </p:spPr>
      </p:pic>
      <p:sp>
        <p:nvSpPr>
          <p:cNvPr id="4" name="TextBox 3"/>
          <p:cNvSpPr txBox="1"/>
          <p:nvPr/>
        </p:nvSpPr>
        <p:spPr>
          <a:xfrm rot="19398227">
            <a:off x="715285" y="1903925"/>
            <a:ext cx="185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First Colorado (Medicaid)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1372" y="1150874"/>
            <a:ext cx="1201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 Health Plan Plus</a:t>
            </a:r>
          </a:p>
        </p:txBody>
      </p:sp>
      <p:sp>
        <p:nvSpPr>
          <p:cNvPr id="6" name="TextBox 5"/>
          <p:cNvSpPr txBox="1"/>
          <p:nvPr/>
        </p:nvSpPr>
        <p:spPr>
          <a:xfrm rot="1694964">
            <a:off x="6237027" y="2189707"/>
            <a:ext cx="163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 Credits &amp; Subsidies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56">
            <a:off x="5944879" y="2455119"/>
            <a:ext cx="1923947" cy="782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0792">
            <a:off x="1670887" y="2622446"/>
            <a:ext cx="874820" cy="647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62" y="2042089"/>
            <a:ext cx="874820" cy="6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43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67" y="1544272"/>
            <a:ext cx="6515395" cy="4849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745" y="607536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34" b="80418" l="57780" r="93768">
                        <a14:backgroundMark x1="68833" y1="59404" x2="77167" y2="57728"/>
                        <a14:backgroundMark x1="72500" y1="58287" x2="73333" y2="61266"/>
                        <a14:backgroundMark x1="66667" y1="55121" x2="69000" y2="58659"/>
                        <a14:backgroundMark x1="73167" y1="60708" x2="78667" y2="55680"/>
                        <a14:backgroundMark x1="54000" y1="74302" x2="59000" y2="74302"/>
                        <a14:backgroundMark x1="59000" y1="74302" x2="59000" y2="82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82" t="55461" r="1734" b="16809"/>
          <a:stretch/>
        </p:blipFill>
        <p:spPr bwMode="auto">
          <a:xfrm>
            <a:off x="2438545" y="2291256"/>
            <a:ext cx="3581401" cy="197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8265" y="300252"/>
            <a:ext cx="4514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covered?</a:t>
            </a:r>
          </a:p>
        </p:txBody>
      </p:sp>
    </p:spTree>
    <p:extLst>
      <p:ext uri="{BB962C8B-B14F-4D97-AF65-F5344CB8AC3E}">
        <p14:creationId xmlns:p14="http://schemas.microsoft.com/office/powerpoint/2010/main" val="41332349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8648" y="497300"/>
            <a:ext cx="4692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Income Eligibility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9" y="1673343"/>
            <a:ext cx="80010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196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8592207" cy="8463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Health First Colorado (Medicaid) &amp; CHP+ Eligibility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94854" y="1122219"/>
            <a:ext cx="8197351" cy="5314207"/>
          </a:xfrm>
          <a:prstGeom prst="rect">
            <a:avLst/>
          </a:prstGeom>
        </p:spPr>
        <p:txBody>
          <a:bodyPr numCol="1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be eligible for Health First Colorado 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CHP+, you must: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a U.S. citizen;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lawfully residing immigrant for 5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a Colorado resident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 income guidelines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be incarcerated; (Can apply if on probation or parole)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CHP+ is limited to children up to 18 years old &amp; pregnant women and has different income guidelines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0" t="-13714" r="-51039" b="13714"/>
          <a:stretch/>
        </p:blipFill>
        <p:spPr>
          <a:xfrm>
            <a:off x="6507678" y="243445"/>
            <a:ext cx="4349338" cy="42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22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8592207" cy="8463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Health First Colorado (Medicaid) &amp; CHP+ Cost Examples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1371601"/>
            <a:ext cx="8353040" cy="4850850"/>
          </a:xfrm>
          <a:prstGeom prst="rect">
            <a:avLst/>
          </a:prstGeom>
        </p:spPr>
        <p:txBody>
          <a:bodyPr numCol="1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First Colorado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(Medicaid) coverage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monthly premium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deductible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Prescription co-pays $0-$5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CHP+ Coverage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Annual enrollment fee </a:t>
            </a:r>
          </a:p>
          <a:p>
            <a:pPr marL="80010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$25 to $105 based on income and number of children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Prescription co-pays are $0-$10</a:t>
            </a:r>
          </a:p>
          <a:p>
            <a:pPr marL="1600200" marR="0" lvl="3" indent="-2286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-14753" r="12675" b="14753"/>
          <a:stretch/>
        </p:blipFill>
        <p:spPr>
          <a:xfrm>
            <a:off x="4892634" y="333993"/>
            <a:ext cx="3699572" cy="47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60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445" y="600501"/>
            <a:ext cx="749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Connect for Health Colorado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6" y="1703837"/>
            <a:ext cx="7915701" cy="40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199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95949" y="1723115"/>
            <a:ext cx="7360693" cy="1071997"/>
          </a:xfrm>
          <a:custGeom>
            <a:avLst/>
            <a:gdLst>
              <a:gd name="connsiteX0" fmla="*/ 0 w 7360693"/>
              <a:gd name="connsiteY0" fmla="*/ 267999 h 1071997"/>
              <a:gd name="connsiteX1" fmla="*/ 6824695 w 7360693"/>
              <a:gd name="connsiteY1" fmla="*/ 267999 h 1071997"/>
              <a:gd name="connsiteX2" fmla="*/ 6824695 w 7360693"/>
              <a:gd name="connsiteY2" fmla="*/ 0 h 1071997"/>
              <a:gd name="connsiteX3" fmla="*/ 7360693 w 7360693"/>
              <a:gd name="connsiteY3" fmla="*/ 535999 h 1071997"/>
              <a:gd name="connsiteX4" fmla="*/ 6824695 w 7360693"/>
              <a:gd name="connsiteY4" fmla="*/ 1071997 h 1071997"/>
              <a:gd name="connsiteX5" fmla="*/ 6824695 w 7360693"/>
              <a:gd name="connsiteY5" fmla="*/ 803998 h 1071997"/>
              <a:gd name="connsiteX6" fmla="*/ 0 w 7360693"/>
              <a:gd name="connsiteY6" fmla="*/ 803998 h 1071997"/>
              <a:gd name="connsiteX7" fmla="*/ 0 w 7360693"/>
              <a:gd name="connsiteY7" fmla="*/ 267999 h 107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0693" h="1071997">
                <a:moveTo>
                  <a:pt x="0" y="267999"/>
                </a:moveTo>
                <a:lnTo>
                  <a:pt x="6824695" y="267999"/>
                </a:lnTo>
                <a:lnTo>
                  <a:pt x="6824695" y="0"/>
                </a:lnTo>
                <a:lnTo>
                  <a:pt x="7360693" y="535999"/>
                </a:lnTo>
                <a:lnTo>
                  <a:pt x="6824695" y="1071997"/>
                </a:lnTo>
                <a:lnTo>
                  <a:pt x="6824695" y="803998"/>
                </a:lnTo>
                <a:lnTo>
                  <a:pt x="0" y="803998"/>
                </a:lnTo>
                <a:lnTo>
                  <a:pt x="0" y="2679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340389" rIns="521999" bIns="438179" numCol="1" spcCol="1270" anchor="ctr" anchorCtr="0">
            <a:noAutofit/>
          </a:bodyPr>
          <a:lstStyle/>
          <a:p>
            <a:pPr marL="0" marR="0" lvl="0" indent="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Round</a:t>
            </a:r>
          </a:p>
        </p:txBody>
      </p:sp>
      <p:sp>
        <p:nvSpPr>
          <p:cNvPr id="3" name="Freeform 2"/>
          <p:cNvSpPr/>
          <p:nvPr/>
        </p:nvSpPr>
        <p:spPr>
          <a:xfrm>
            <a:off x="595949" y="2549779"/>
            <a:ext cx="2267093" cy="2314215"/>
          </a:xfrm>
          <a:custGeom>
            <a:avLst/>
            <a:gdLst>
              <a:gd name="connsiteX0" fmla="*/ 0 w 2267093"/>
              <a:gd name="connsiteY0" fmla="*/ 0 h 2065061"/>
              <a:gd name="connsiteX1" fmla="*/ 2267093 w 2267093"/>
              <a:gd name="connsiteY1" fmla="*/ 0 h 2065061"/>
              <a:gd name="connsiteX2" fmla="*/ 2267093 w 2267093"/>
              <a:gd name="connsiteY2" fmla="*/ 2065061 h 2065061"/>
              <a:gd name="connsiteX3" fmla="*/ 0 w 2267093"/>
              <a:gd name="connsiteY3" fmla="*/ 2065061 h 2065061"/>
              <a:gd name="connsiteX4" fmla="*/ 0 w 2267093"/>
              <a:gd name="connsiteY4" fmla="*/ 0 h 206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093" h="2065061">
                <a:moveTo>
                  <a:pt x="0" y="0"/>
                </a:moveTo>
                <a:lnTo>
                  <a:pt x="2267093" y="0"/>
                </a:lnTo>
                <a:lnTo>
                  <a:pt x="2267093" y="2065061"/>
                </a:lnTo>
                <a:lnTo>
                  <a:pt x="0" y="20650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marL="0" marR="0" lvl="0" indent="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First Colorado (Medicaid) &amp; CHP+ Enrollment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02" y="3564820"/>
            <a:ext cx="1505385" cy="111335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863042" y="2080447"/>
            <a:ext cx="5093599" cy="1071997"/>
          </a:xfrm>
          <a:custGeom>
            <a:avLst/>
            <a:gdLst>
              <a:gd name="connsiteX0" fmla="*/ 0 w 5093599"/>
              <a:gd name="connsiteY0" fmla="*/ 267999 h 1071997"/>
              <a:gd name="connsiteX1" fmla="*/ 4557601 w 5093599"/>
              <a:gd name="connsiteY1" fmla="*/ 267999 h 1071997"/>
              <a:gd name="connsiteX2" fmla="*/ 4557601 w 5093599"/>
              <a:gd name="connsiteY2" fmla="*/ 0 h 1071997"/>
              <a:gd name="connsiteX3" fmla="*/ 5093599 w 5093599"/>
              <a:gd name="connsiteY3" fmla="*/ 535999 h 1071997"/>
              <a:gd name="connsiteX4" fmla="*/ 4557601 w 5093599"/>
              <a:gd name="connsiteY4" fmla="*/ 1071997 h 1071997"/>
              <a:gd name="connsiteX5" fmla="*/ 4557601 w 5093599"/>
              <a:gd name="connsiteY5" fmla="*/ 803998 h 1071997"/>
              <a:gd name="connsiteX6" fmla="*/ 0 w 5093599"/>
              <a:gd name="connsiteY6" fmla="*/ 803998 h 1071997"/>
              <a:gd name="connsiteX7" fmla="*/ 0 w 5093599"/>
              <a:gd name="connsiteY7" fmla="*/ 267999 h 107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3599" h="1071997">
                <a:moveTo>
                  <a:pt x="0" y="267999"/>
                </a:moveTo>
                <a:lnTo>
                  <a:pt x="4557601" y="267999"/>
                </a:lnTo>
                <a:lnTo>
                  <a:pt x="4557601" y="0"/>
                </a:lnTo>
                <a:lnTo>
                  <a:pt x="5093599" y="535999"/>
                </a:lnTo>
                <a:lnTo>
                  <a:pt x="4557601" y="1071997"/>
                </a:lnTo>
                <a:lnTo>
                  <a:pt x="4557601" y="803998"/>
                </a:lnTo>
                <a:lnTo>
                  <a:pt x="0" y="803998"/>
                </a:lnTo>
                <a:lnTo>
                  <a:pt x="0" y="26799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340389" rIns="521999" bIns="438179" numCol="1" spcCol="1270" anchor="ctr" anchorCtr="0">
            <a:noAutofit/>
          </a:bodyPr>
          <a:lstStyle/>
          <a:p>
            <a:pPr marL="0" marR="0" lvl="0" indent="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 Enrollment Period</a:t>
            </a:r>
          </a:p>
        </p:txBody>
      </p:sp>
      <p:sp>
        <p:nvSpPr>
          <p:cNvPr id="6" name="Freeform 5"/>
          <p:cNvSpPr/>
          <p:nvPr/>
        </p:nvSpPr>
        <p:spPr>
          <a:xfrm>
            <a:off x="2863041" y="2907111"/>
            <a:ext cx="2267093" cy="2065061"/>
          </a:xfrm>
          <a:custGeom>
            <a:avLst/>
            <a:gdLst>
              <a:gd name="connsiteX0" fmla="*/ 0 w 2267093"/>
              <a:gd name="connsiteY0" fmla="*/ 0 h 2065061"/>
              <a:gd name="connsiteX1" fmla="*/ 2267093 w 2267093"/>
              <a:gd name="connsiteY1" fmla="*/ 0 h 2065061"/>
              <a:gd name="connsiteX2" fmla="*/ 2267093 w 2267093"/>
              <a:gd name="connsiteY2" fmla="*/ 2065061 h 2065061"/>
              <a:gd name="connsiteX3" fmla="*/ 0 w 2267093"/>
              <a:gd name="connsiteY3" fmla="*/ 2065061 h 2065061"/>
              <a:gd name="connsiteX4" fmla="*/ 0 w 2267093"/>
              <a:gd name="connsiteY4" fmla="*/ 0 h 206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093" h="2065061">
                <a:moveTo>
                  <a:pt x="0" y="0"/>
                </a:moveTo>
                <a:lnTo>
                  <a:pt x="2267093" y="0"/>
                </a:lnTo>
                <a:lnTo>
                  <a:pt x="2267093" y="2065061"/>
                </a:lnTo>
                <a:lnTo>
                  <a:pt x="0" y="206506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marL="0" marR="0" lvl="0" indent="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 Enrollment period for Qualified Life Changes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98" y="4121499"/>
            <a:ext cx="1826669" cy="742495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130135" y="2437779"/>
            <a:ext cx="2826506" cy="1071997"/>
          </a:xfrm>
          <a:custGeom>
            <a:avLst/>
            <a:gdLst>
              <a:gd name="connsiteX0" fmla="*/ 0 w 2826506"/>
              <a:gd name="connsiteY0" fmla="*/ 267999 h 1071997"/>
              <a:gd name="connsiteX1" fmla="*/ 2290508 w 2826506"/>
              <a:gd name="connsiteY1" fmla="*/ 267999 h 1071997"/>
              <a:gd name="connsiteX2" fmla="*/ 2290508 w 2826506"/>
              <a:gd name="connsiteY2" fmla="*/ 0 h 1071997"/>
              <a:gd name="connsiteX3" fmla="*/ 2826506 w 2826506"/>
              <a:gd name="connsiteY3" fmla="*/ 535999 h 1071997"/>
              <a:gd name="connsiteX4" fmla="*/ 2290508 w 2826506"/>
              <a:gd name="connsiteY4" fmla="*/ 1071997 h 1071997"/>
              <a:gd name="connsiteX5" fmla="*/ 2290508 w 2826506"/>
              <a:gd name="connsiteY5" fmla="*/ 803998 h 1071997"/>
              <a:gd name="connsiteX6" fmla="*/ 0 w 2826506"/>
              <a:gd name="connsiteY6" fmla="*/ 803998 h 1071997"/>
              <a:gd name="connsiteX7" fmla="*/ 0 w 2826506"/>
              <a:gd name="connsiteY7" fmla="*/ 267999 h 107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506" h="1071997">
                <a:moveTo>
                  <a:pt x="0" y="267999"/>
                </a:moveTo>
                <a:lnTo>
                  <a:pt x="2290508" y="267999"/>
                </a:lnTo>
                <a:lnTo>
                  <a:pt x="2290508" y="0"/>
                </a:lnTo>
                <a:lnTo>
                  <a:pt x="2826506" y="535999"/>
                </a:lnTo>
                <a:lnTo>
                  <a:pt x="2290508" y="1071997"/>
                </a:lnTo>
                <a:lnTo>
                  <a:pt x="2290508" y="803998"/>
                </a:lnTo>
                <a:lnTo>
                  <a:pt x="0" y="803998"/>
                </a:lnTo>
                <a:lnTo>
                  <a:pt x="0" y="267999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340389" rIns="521999" bIns="438179" numCol="1" spcCol="1270" anchor="ctr" anchorCtr="0">
            <a:noAutofit/>
          </a:bodyPr>
          <a:lstStyle/>
          <a:p>
            <a:pPr marL="0" marR="0" lvl="0" indent="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Enrollment	</a:t>
            </a:r>
          </a:p>
        </p:txBody>
      </p:sp>
      <p:sp>
        <p:nvSpPr>
          <p:cNvPr id="9" name="Freeform 8"/>
          <p:cNvSpPr/>
          <p:nvPr/>
        </p:nvSpPr>
        <p:spPr>
          <a:xfrm>
            <a:off x="5130135" y="3257644"/>
            <a:ext cx="2267093" cy="2034839"/>
          </a:xfrm>
          <a:custGeom>
            <a:avLst/>
            <a:gdLst>
              <a:gd name="connsiteX0" fmla="*/ 0 w 2267093"/>
              <a:gd name="connsiteY0" fmla="*/ 0 h 2034839"/>
              <a:gd name="connsiteX1" fmla="*/ 2267093 w 2267093"/>
              <a:gd name="connsiteY1" fmla="*/ 0 h 2034839"/>
              <a:gd name="connsiteX2" fmla="*/ 2267093 w 2267093"/>
              <a:gd name="connsiteY2" fmla="*/ 2034839 h 2034839"/>
              <a:gd name="connsiteX3" fmla="*/ 0 w 2267093"/>
              <a:gd name="connsiteY3" fmla="*/ 2034839 h 2034839"/>
              <a:gd name="connsiteX4" fmla="*/ 0 w 2267093"/>
              <a:gd name="connsiteY4" fmla="*/ 0 h 203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093" h="2034839">
                <a:moveTo>
                  <a:pt x="0" y="0"/>
                </a:moveTo>
                <a:lnTo>
                  <a:pt x="2267093" y="0"/>
                </a:lnTo>
                <a:lnTo>
                  <a:pt x="2267093" y="2034839"/>
                </a:lnTo>
                <a:lnTo>
                  <a:pt x="0" y="203483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marL="0" marR="0" lvl="0" indent="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Enrollment</a:t>
            </a:r>
          </a:p>
          <a:p>
            <a:pPr marL="0" marR="0" lvl="0" indent="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Nov. 1st – Jan. 31st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47" y="4398422"/>
            <a:ext cx="1826669" cy="7424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8820" y="334792"/>
            <a:ext cx="701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can you sign up?</a:t>
            </a:r>
          </a:p>
        </p:txBody>
      </p:sp>
    </p:spTree>
    <p:extLst>
      <p:ext uri="{BB962C8B-B14F-4D97-AF65-F5344CB8AC3E}">
        <p14:creationId xmlns:p14="http://schemas.microsoft.com/office/powerpoint/2010/main" val="768830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 and template for new presen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31948</TotalTime>
  <Words>364</Words>
  <Application>Microsoft Office PowerPoint</Application>
  <PresentationFormat>On-screen Show (4:3)</PresentationFormat>
  <Paragraphs>103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Wingdings</vt:lpstr>
      <vt:lpstr>Wingdings 2</vt:lpstr>
      <vt:lpstr>Flow</vt:lpstr>
      <vt:lpstr>Slides and template for new presenations</vt:lpstr>
      <vt:lpstr>Networking: Health Options for the Unemployed</vt:lpstr>
      <vt:lpstr>PowerPoint Presentation</vt:lpstr>
      <vt:lpstr>What are the options?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13-Jan-2014 Slides</dc:title>
  <dc:creator>Mark Carlson</dc:creator>
  <cp:lastModifiedBy>Dennis Floyd</cp:lastModifiedBy>
  <cp:revision>1373</cp:revision>
  <cp:lastPrinted>2015-07-06T12:30:41Z</cp:lastPrinted>
  <dcterms:created xsi:type="dcterms:W3CDTF">2012-10-08T04:14:56Z</dcterms:created>
  <dcterms:modified xsi:type="dcterms:W3CDTF">2016-12-19T23:27:26Z</dcterms:modified>
</cp:coreProperties>
</file>